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Layouts/slideLayout14.xml" ContentType="application/vnd.openxmlformats-officedocument.presentationml.slideLayout+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s/slide3.xml" ContentType="application/vnd.openxmlformats-officedocument.presentationml.slide+xml"/>
  <Override PartName="/ppt/slideLayouts/slideLayout9.xml" ContentType="application/vnd.openxmlformats-officedocument.presentationml.slideLayout+xml"/>
  <Override PartName="/ppt/slides/slide4.xml" ContentType="application/vnd.openxmlformats-officedocument.presentationml.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ppt/slideLayouts/slideLayout16.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viewProps.xml" ContentType="application/vnd.openxmlformats-officedocument.presentationml.viewProps+xml"/>
  <Override PartName="/ppt/slideLayouts/slideLayout13.xml" ContentType="application/vnd.openxmlformats-officedocument.presentationml.slideLayout+xml"/>
  <Override PartName="/ppt/slideMasters/slideMaster1.xml" ContentType="application/vnd.openxmlformats-officedocument.presentationml.slideMaster+xml"/>
  <Default Extension="bin" ContentType="application/vnd.openxmlformats-officedocument.presentationml.printerSettings"/>
  <Override PartName="/ppt/slideLayouts/slideLayout15.xml" ContentType="application/vnd.openxmlformats-officedocument.presentationml.slideLayout+xml"/>
  <Default Extension="rels" ContentType="application/vnd.openxmlformats-package.relationships+xml"/>
  <Override PartName="/ppt/slides/slide6.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75" d="100"/>
          <a:sy n="75" d="100"/>
        </p:scale>
        <p:origin x="-1304"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interSettings" Target="printerSettings/printerSettings1.bin"/><Relationship Id="rId4" Type="http://schemas.openxmlformats.org/officeDocument/2006/relationships/slide" Target="slides/slide3.xml"/><Relationship Id="rId10" Type="http://schemas.openxmlformats.org/officeDocument/2006/relationships/viewProps" Target="viewProps.xml"/><Relationship Id="rId5" Type="http://schemas.openxmlformats.org/officeDocument/2006/relationships/slide" Target="slides/slide4.xml"/><Relationship Id="rId7" Type="http://schemas.openxmlformats.org/officeDocument/2006/relationships/slide" Target="slides/slide6.xml"/><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9" Type="http://schemas.openxmlformats.org/officeDocument/2006/relationships/presProps" Target="presProps.xml"/><Relationship Id="rId3" Type="http://schemas.openxmlformats.org/officeDocument/2006/relationships/slide" Target="slides/slide2.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57199" y="1295400"/>
            <a:ext cx="8228013" cy="1927225"/>
          </a:xfrm>
        </p:spPr>
        <p:txBody>
          <a:bodyPr tIns="0" bIns="0" anchor="b" anchorCtr="0"/>
          <a:lstStyle>
            <a:lvl1pPr>
              <a:defRPr sz="60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a:off x="457199" y="3307976"/>
            <a:ext cx="8228013" cy="1066800"/>
          </a:xfrm>
        </p:spPr>
        <p:txBody>
          <a:bodyPr tIns="0" bIns="0"/>
          <a:lstStyle>
            <a:lvl1pPr marL="0" indent="0" algn="ctr">
              <a:spcBef>
                <a:spcPts val="300"/>
              </a:spcBef>
              <a:buNone/>
              <a:defRPr sz="18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E29F08-7941-BC4E-B7CD-BFE1BFA5BA26}" type="slidenum">
              <a:rPr lang="en-US" smtClean="0"/>
              <a:pPr/>
              <a:t>‹#›</a:t>
            </a:fld>
            <a:endParaRPr lang="en-US" dirty="0"/>
          </a:p>
        </p:txBody>
      </p:sp>
      <p:sp>
        <p:nvSpPr>
          <p:cNvPr id="8" name="TextBox 7"/>
          <p:cNvSpPr txBox="1"/>
          <p:nvPr/>
        </p:nvSpPr>
        <p:spPr>
          <a:xfrm>
            <a:off x="8292818" y="5804647"/>
            <a:ext cx="367088" cy="677108"/>
          </a:xfrm>
          <a:prstGeom prst="rect">
            <a:avLst/>
          </a:prstGeom>
          <a:noFill/>
        </p:spPr>
        <p:txBody>
          <a:bodyPr wrap="none" lIns="0" tIns="0" rIns="0" bIns="0" rtlCol="0">
            <a:spAutoFit/>
          </a:bodyPr>
          <a:lstStyle/>
          <a:p>
            <a:r>
              <a:rPr sz="4400">
                <a:solidFill>
                  <a:schemeClr val="accent1"/>
                </a:solidFill>
                <a:latin typeface="Wingdings" pitchFamily="2" charset="2"/>
              </a:rPr>
              <a:t>S</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199" y="381001"/>
            <a:ext cx="3509683" cy="2209800"/>
          </a:xfrm>
        </p:spPr>
        <p:txBody>
          <a:bodyPr anchor="b"/>
          <a:lstStyle>
            <a:lvl1pPr algn="l">
              <a:defRPr sz="4400" b="0"/>
            </a:lvl1pPr>
          </a:lstStyle>
          <a:p>
            <a:r>
              <a:rPr lang="en-US" smtClean="0"/>
              <a:t>Click to edit Master title style</a:t>
            </a:r>
            <a:endParaRPr/>
          </a:p>
        </p:txBody>
      </p:sp>
      <p:sp>
        <p:nvSpPr>
          <p:cNvPr id="3" name="Content Placeholder 2"/>
          <p:cNvSpPr>
            <a:spLocks noGrp="1"/>
          </p:cNvSpPr>
          <p:nvPr>
            <p:ph idx="1"/>
          </p:nvPr>
        </p:nvSpPr>
        <p:spPr>
          <a:xfrm>
            <a:off x="5029200" y="273050"/>
            <a:ext cx="3657600" cy="5853113"/>
          </a:xfrm>
        </p:spPr>
        <p:txBody>
          <a:bodyPr>
            <a:normAutofit/>
          </a:bodyPr>
          <a:lstStyle>
            <a:lvl1pPr>
              <a:defRPr sz="22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2649071"/>
            <a:ext cx="3509683" cy="3388192"/>
          </a:xfrm>
        </p:spPr>
        <p:txBody>
          <a:bodyPr>
            <a:normAutofit/>
          </a:bodyPr>
          <a:lstStyle>
            <a:lvl1pPr marL="0" indent="0">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FA76345-F63F-A840-950D-6A2C3A3F2862}" type="datetimeFigureOut">
              <a:rPr lang="en-US" smtClean="0"/>
              <a:pPr/>
              <a:t>10/18/10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FA76345-F63F-A840-950D-6A2C3A3F2862}" type="datetimeFigureOut">
              <a:rPr lang="en-US" smtClean="0"/>
              <a:pPr/>
              <a:t>10/18/10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E29F08-7941-BC4E-B7CD-BFE1BFA5BA26}" type="slidenum">
              <a:rPr lang="en-US" smtClean="0"/>
              <a:pPr/>
              <a:t>‹#›</a:t>
            </a:fld>
            <a:endParaRPr lang="en-US" dirty="0"/>
          </a:p>
        </p:txBody>
      </p:sp>
      <p:sp>
        <p:nvSpPr>
          <p:cNvPr id="9" name="Picture Placeholder 8"/>
          <p:cNvSpPr>
            <a:spLocks noGrp="1"/>
          </p:cNvSpPr>
          <p:nvPr>
            <p:ph type="pic" sz="quarter" idx="13"/>
          </p:nvPr>
        </p:nvSpPr>
        <p:spPr>
          <a:xfrm>
            <a:off x="228600" y="1143000"/>
            <a:ext cx="4267200" cy="4267200"/>
          </a:xfrm>
          <a:prstGeom prst="ellipse">
            <a:avLst/>
          </a:prstGeom>
          <a:ln w="28575">
            <a:solidFill>
              <a:schemeClr val="accent1"/>
            </a:solidFill>
          </a:ln>
        </p:spPr>
        <p:txBody>
          <a:bodyPr/>
          <a:lstStyle>
            <a:lvl1pPr marL="0" indent="0">
              <a:buNone/>
              <a:defRPr>
                <a:solidFill>
                  <a:schemeClr val="bg1"/>
                </a:solidFill>
              </a:defRPr>
            </a:lvl1pPr>
          </a:lstStyle>
          <a:p>
            <a:r>
              <a:rPr lang="en-US" dirty="0" smtClean="0"/>
              <a:t>Click icon to add picture</a:t>
            </a:r>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Pictures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FA76345-F63F-A840-950D-6A2C3A3F2862}" type="datetimeFigureOut">
              <a:rPr lang="en-US" smtClean="0"/>
              <a:pPr/>
              <a:t>10/18/10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E29F08-7941-BC4E-B7CD-BFE1BFA5BA26}" type="slidenum">
              <a:rPr lang="en-US" smtClean="0"/>
              <a:pPr/>
              <a:t>‹#›</a:t>
            </a:fld>
            <a:endParaRPr lang="en-US" dirty="0"/>
          </a:p>
        </p:txBody>
      </p:sp>
      <p:sp>
        <p:nvSpPr>
          <p:cNvPr id="9" name="Picture Placeholder 8"/>
          <p:cNvSpPr>
            <a:spLocks noGrp="1"/>
          </p:cNvSpPr>
          <p:nvPr>
            <p:ph type="pic" sz="quarter" idx="13"/>
          </p:nvPr>
        </p:nvSpPr>
        <p:spPr>
          <a:xfrm>
            <a:off x="990600" y="2590800"/>
            <a:ext cx="3505200" cy="3505200"/>
          </a:xfrm>
          <a:prstGeom prst="ellipse">
            <a:avLst/>
          </a:prstGeom>
          <a:ln w="28575">
            <a:solidFill>
              <a:schemeClr val="accent1"/>
            </a:solidFill>
          </a:ln>
        </p:spPr>
        <p:txBody>
          <a:bodyPr/>
          <a:lstStyle>
            <a:lvl1pPr marL="0" indent="0">
              <a:buNone/>
              <a:defRPr>
                <a:solidFill>
                  <a:schemeClr val="bg1"/>
                </a:solidFill>
              </a:defRPr>
            </a:lvl1pPr>
          </a:lstStyle>
          <a:p>
            <a:r>
              <a:rPr lang="en-US" dirty="0" smtClean="0"/>
              <a:t>Click icon to add picture</a:t>
            </a:r>
            <a:endParaRPr dirty="0"/>
          </a:p>
        </p:txBody>
      </p:sp>
      <p:sp>
        <p:nvSpPr>
          <p:cNvPr id="8" name="Picture Placeholder 8"/>
          <p:cNvSpPr>
            <a:spLocks noGrp="1"/>
          </p:cNvSpPr>
          <p:nvPr>
            <p:ph type="pic" sz="quarter" idx="14"/>
          </p:nvPr>
        </p:nvSpPr>
        <p:spPr>
          <a:xfrm>
            <a:off x="2479675" y="1260475"/>
            <a:ext cx="1254125" cy="1254125"/>
          </a:xfrm>
          <a:prstGeom prst="ellipse">
            <a:avLst/>
          </a:prstGeom>
          <a:ln w="28575">
            <a:solidFill>
              <a:schemeClr val="accent1"/>
            </a:solidFill>
          </a:ln>
        </p:spPr>
        <p:txBody>
          <a:bodyPr>
            <a:normAutofit/>
          </a:bodyPr>
          <a:lstStyle>
            <a:lvl1pPr marL="0" indent="0">
              <a:buNone/>
              <a:defRPr sz="1400">
                <a:solidFill>
                  <a:schemeClr val="bg1"/>
                </a:solidFill>
              </a:defRPr>
            </a:lvl1pPr>
          </a:lstStyle>
          <a:p>
            <a:r>
              <a:rPr lang="en-US" dirty="0" smtClean="0"/>
              <a:t>Click icon to add picture</a:t>
            </a:r>
            <a:endParaRPr dirty="0"/>
          </a:p>
        </p:txBody>
      </p:sp>
      <p:sp>
        <p:nvSpPr>
          <p:cNvPr id="10" name="Picture Placeholder 8"/>
          <p:cNvSpPr>
            <a:spLocks noGrp="1"/>
          </p:cNvSpPr>
          <p:nvPr>
            <p:ph type="pic" sz="quarter" idx="15"/>
          </p:nvPr>
        </p:nvSpPr>
        <p:spPr>
          <a:xfrm>
            <a:off x="269875" y="762000"/>
            <a:ext cx="2092325" cy="2092325"/>
          </a:xfrm>
          <a:prstGeom prst="ellipse">
            <a:avLst/>
          </a:prstGeom>
          <a:ln w="28575">
            <a:solidFill>
              <a:schemeClr val="accent1"/>
            </a:solidFill>
          </a:ln>
        </p:spPr>
        <p:txBody>
          <a:bodyPr>
            <a:normAutofit/>
          </a:bodyPr>
          <a:lstStyle>
            <a:lvl1pPr marL="0" indent="0">
              <a:buNone/>
              <a:defRPr sz="1800">
                <a:solidFill>
                  <a:schemeClr val="bg1"/>
                </a:solidFill>
              </a:defRPr>
            </a:lvl1pPr>
          </a:lstStyle>
          <a:p>
            <a:r>
              <a:rPr lang="en-US" dirty="0" smtClean="0"/>
              <a:t>Click icon to add picture</a:t>
            </a:r>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457200" y="2568388"/>
            <a:ext cx="8228013" cy="3468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274638"/>
            <a:ext cx="1524000" cy="5851525"/>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416859"/>
            <a:ext cx="6019800" cy="561564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Clos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36694"/>
            <a:ext cx="6400800" cy="1362075"/>
          </a:xfrm>
        </p:spPr>
        <p:txBody>
          <a:bodyPr anchor="b" anchorCtr="0"/>
          <a:lstStyle>
            <a:lvl1pPr algn="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1676399" y="3609695"/>
            <a:ext cx="5181601" cy="1500187"/>
          </a:xfrm>
        </p:spPr>
        <p:txBody>
          <a:bodyPr anchor="t" anchorCtr="0"/>
          <a:lstStyle>
            <a:lvl1pPr marL="0" indent="0" algn="r">
              <a:spcBef>
                <a:spcPts val="300"/>
              </a:spcBef>
              <a:buNone/>
              <a:defRPr sz="1800"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fld id="{AFA76345-F63F-A840-950D-6A2C3A3F2862}" type="datetimeFigureOut">
              <a:rPr lang="en-US" smtClean="0"/>
              <a:pPr/>
              <a:t>10/18/10</a:t>
            </a:fld>
            <a:endParaRPr lang="en-US" dirty="0"/>
          </a:p>
        </p:txBody>
      </p:sp>
      <p:sp>
        <p:nvSpPr>
          <p:cNvPr id="5" name="Footer Placeholder 4"/>
          <p:cNvSpPr>
            <a:spLocks noGrp="1"/>
          </p:cNvSpPr>
          <p:nvPr>
            <p:ph type="ftr" sz="quarter" idx="11"/>
          </p:nvPr>
        </p:nvSpPr>
        <p:spPr>
          <a:xfrm>
            <a:off x="7238999" y="6356350"/>
            <a:ext cx="1446213" cy="365125"/>
          </a:xfrm>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AE29F08-7941-BC4E-B7CD-BFE1BFA5BA26}" type="slidenum">
              <a:rPr lang="en-US" smtClean="0"/>
              <a:pPr/>
              <a:t>‹#›</a:t>
            </a:fld>
            <a:endParaRPr lang="en-US" dirty="0"/>
          </a:p>
        </p:txBody>
      </p:sp>
      <p:sp>
        <p:nvSpPr>
          <p:cNvPr id="8" name="TextBox 7"/>
          <p:cNvSpPr txBox="1"/>
          <p:nvPr/>
        </p:nvSpPr>
        <p:spPr>
          <a:xfrm>
            <a:off x="8292818" y="5804647"/>
            <a:ext cx="367088" cy="677108"/>
          </a:xfrm>
          <a:prstGeom prst="rect">
            <a:avLst/>
          </a:prstGeom>
          <a:noFill/>
        </p:spPr>
        <p:txBody>
          <a:bodyPr wrap="none" lIns="0" tIns="0" rIns="0" bIns="0" rtlCol="0">
            <a:spAutoFit/>
          </a:bodyPr>
          <a:lstStyle/>
          <a:p>
            <a:r>
              <a:rPr sz="4400">
                <a:solidFill>
                  <a:schemeClr val="accent1"/>
                </a:solidFill>
                <a:latin typeface="Wingdings" pitchFamily="2" charset="2"/>
              </a:rPr>
              <a:t>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34753"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40664"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40664" y="3160059"/>
            <a:ext cx="3767328" cy="2891491"/>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631578"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1578" y="3160059"/>
            <a:ext cx="3767328" cy="2891491"/>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62000" y="2784475"/>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E29F08-7941-BC4E-B7CD-BFE1BFA5BA26}" type="slidenum">
              <a:rPr lang="en-US" smtClean="0"/>
              <a:pPr/>
              <a:t>‹#›</a:t>
            </a:fld>
            <a:endParaRPr lang="en-US" dirty="0"/>
          </a:p>
        </p:txBody>
      </p:sp>
      <p:sp>
        <p:nvSpPr>
          <p:cNvPr id="8" name="Content Placeholder 2"/>
          <p:cNvSpPr>
            <a:spLocks noGrp="1"/>
          </p:cNvSpPr>
          <p:nvPr>
            <p:ph sz="half" idx="13"/>
          </p:nvPr>
        </p:nvSpPr>
        <p:spPr>
          <a:xfrm>
            <a:off x="762000" y="4497070"/>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E29F08-7941-BC4E-B7CD-BFE1BFA5BA26}" type="slidenum">
              <a:rPr lang="en-US" smtClean="0"/>
              <a:pPr/>
              <a:t>‹#›</a:t>
            </a:fld>
            <a:endParaRPr lang="en-US" dirty="0"/>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9" name="Content Placeholder 2"/>
          <p:cNvSpPr>
            <a:spLocks noGrp="1"/>
          </p:cNvSpPr>
          <p:nvPr>
            <p:ph sz="half" idx="14"/>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E29F08-7941-BC4E-B7CD-BFE1BFA5BA26}" type="slidenum">
              <a:rPr lang="en-US" smtClean="0"/>
              <a:pPr/>
              <a:t>‹#›</a:t>
            </a:fld>
            <a:endParaRPr lang="en-US" dirty="0"/>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4"/>
          </p:nvPr>
        </p:nvSpPr>
        <p:spPr>
          <a:xfrm>
            <a:off x="739775"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5"/>
          </p:nvPr>
        </p:nvSpPr>
        <p:spPr>
          <a:xfrm>
            <a:off x="739775"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AFA76345-F63F-A840-950D-6A2C3A3F2862}" type="datetimeFigureOut">
              <a:rPr lang="en-US" smtClean="0"/>
              <a:pPr/>
              <a:t>10/18/10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AE29F08-7941-BC4E-B7CD-BFE1BFA5BA2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slideLayout" Target="../slideLayouts/slideLayout1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45141"/>
            <a:ext cx="8229600" cy="1143000"/>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39775" y="2770094"/>
            <a:ext cx="7662864" cy="326716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fld id="{AFA76345-F63F-A840-950D-6A2C3A3F2862}" type="datetimeFigureOut">
              <a:rPr lang="en-US" smtClean="0"/>
              <a:pPr/>
              <a:t>10/18/10</a:t>
            </a:fld>
            <a:endParaRPr lang="en-US" dirty="0"/>
          </a:p>
        </p:txBody>
      </p:sp>
      <p:sp>
        <p:nvSpPr>
          <p:cNvPr id="5" name="Footer Placeholder 4"/>
          <p:cNvSpPr>
            <a:spLocks noGrp="1"/>
          </p:cNvSpPr>
          <p:nvPr>
            <p:ph type="ftr" sz="quarter" idx="3"/>
          </p:nvPr>
        </p:nvSpPr>
        <p:spPr>
          <a:xfrm>
            <a:off x="5789613" y="6356350"/>
            <a:ext cx="2895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a:defRPr sz="1100" b="1">
                <a:solidFill>
                  <a:schemeClr val="tx1">
                    <a:lumMod val="50000"/>
                    <a:lumOff val="50000"/>
                  </a:schemeClr>
                </a:solidFill>
              </a:defRPr>
            </a:lvl1pPr>
          </a:lstStyle>
          <a:p>
            <a:fld id="{CAE29F08-7941-BC4E-B7CD-BFE1BFA5BA2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ctr" defTabSz="914400" rtl="0" eaLnBrk="1" latinLnBrk="0" hangingPunct="1">
        <a:spcBef>
          <a:spcPct val="0"/>
        </a:spcBef>
        <a:buNone/>
        <a:defRPr sz="4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SzPct val="90000"/>
        <a:buFont typeface="Wingdings" pitchFamily="2" charset="2"/>
        <a:buChar char="S"/>
        <a:defRPr sz="22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60000"/>
            <a:lumOff val="40000"/>
          </a:schemeClr>
        </a:buClr>
        <a:buSzPct val="90000"/>
        <a:buFont typeface="Wingdings" pitchFamily="2" charset="2"/>
        <a:buChar char="S"/>
        <a:defRPr sz="20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SzPct val="90000"/>
        <a:buFont typeface="Wingdings" pitchFamily="2" charset="2"/>
        <a:buChar char="S"/>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60000"/>
            <a:lumOff val="40000"/>
          </a:schemeClr>
        </a:buClr>
        <a:buSzPct val="90000"/>
        <a:buFont typeface="Wingdings" pitchFamily="2" charset="2"/>
        <a:buChar char="S"/>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SzPct val="90000"/>
        <a:buFont typeface="Wingdings" pitchFamily="2" charset="2"/>
        <a:buChar char="S"/>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93308"/>
            <a:ext cx="7772400" cy="1470025"/>
          </a:xfrm>
        </p:spPr>
        <p:txBody>
          <a:bodyPr/>
          <a:lstStyle/>
          <a:p>
            <a:r>
              <a:rPr lang="en-US" dirty="0" smtClean="0">
                <a:latin typeface="Apple Casual"/>
                <a:cs typeface="Apple Casual"/>
              </a:rPr>
              <a:t>ROLE PLAYING</a:t>
            </a:r>
            <a:endParaRPr lang="en-US" dirty="0">
              <a:latin typeface="Apple Casual"/>
              <a:cs typeface="Apple Casual"/>
            </a:endParaRPr>
          </a:p>
        </p:txBody>
      </p:sp>
      <p:sp>
        <p:nvSpPr>
          <p:cNvPr id="4" name="TextBox 3"/>
          <p:cNvSpPr txBox="1"/>
          <p:nvPr/>
        </p:nvSpPr>
        <p:spPr>
          <a:xfrm>
            <a:off x="6304399" y="4110761"/>
            <a:ext cx="1915909" cy="1200329"/>
          </a:xfrm>
          <a:prstGeom prst="rect">
            <a:avLst/>
          </a:prstGeom>
          <a:noFill/>
        </p:spPr>
        <p:txBody>
          <a:bodyPr wrap="none" rtlCol="0">
            <a:spAutoFit/>
          </a:bodyPr>
          <a:lstStyle/>
          <a:p>
            <a:r>
              <a:rPr lang="en-US" smtClean="0">
                <a:solidFill>
                  <a:schemeClr val="accent5">
                    <a:lumMod val="20000"/>
                    <a:lumOff val="80000"/>
                  </a:schemeClr>
                </a:solidFill>
                <a:latin typeface="Apple Casual"/>
                <a:cs typeface="Apple Casual"/>
              </a:rPr>
              <a:t>By: Kim </a:t>
            </a:r>
            <a:r>
              <a:rPr lang="en-US" dirty="0" smtClean="0">
                <a:solidFill>
                  <a:schemeClr val="accent5">
                    <a:lumMod val="20000"/>
                    <a:lumOff val="80000"/>
                  </a:schemeClr>
                </a:solidFill>
                <a:latin typeface="Apple Casual"/>
                <a:cs typeface="Apple Casual"/>
              </a:rPr>
              <a:t>Harner</a:t>
            </a:r>
          </a:p>
          <a:p>
            <a:r>
              <a:rPr lang="en-US" dirty="0" smtClean="0">
                <a:solidFill>
                  <a:schemeClr val="accent5">
                    <a:lumMod val="20000"/>
                    <a:lumOff val="80000"/>
                  </a:schemeClr>
                </a:solidFill>
                <a:latin typeface="Apple Casual"/>
                <a:cs typeface="Apple Casual"/>
              </a:rPr>
              <a:t>    Megan Reiff</a:t>
            </a:r>
          </a:p>
          <a:p>
            <a:r>
              <a:rPr lang="en-US" dirty="0" smtClean="0">
                <a:solidFill>
                  <a:schemeClr val="accent5">
                    <a:lumMod val="20000"/>
                    <a:lumOff val="80000"/>
                  </a:schemeClr>
                </a:solidFill>
                <a:latin typeface="Apple Casual"/>
                <a:cs typeface="Apple Casual"/>
              </a:rPr>
              <a:t>    Alicia Villa</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595626" y="2121427"/>
            <a:ext cx="4912153" cy="5940087"/>
          </a:xfrm>
          <a:prstGeom prst="rect">
            <a:avLst/>
          </a:prstGeom>
          <a:noFill/>
        </p:spPr>
        <p:txBody>
          <a:bodyPr wrap="square" rtlCol="0">
            <a:spAutoFit/>
          </a:bodyPr>
          <a:lstStyle/>
          <a:p>
            <a:endParaRPr lang="en-US" sz="2800" dirty="0" smtClean="0">
              <a:latin typeface="Apple Casual"/>
              <a:cs typeface="Apple Casual"/>
            </a:endParaRPr>
          </a:p>
          <a:p>
            <a:endParaRPr lang="en-US" sz="2800" dirty="0" smtClean="0">
              <a:latin typeface="Apple Casual"/>
              <a:cs typeface="Apple Casual"/>
            </a:endParaRPr>
          </a:p>
          <a:p>
            <a:endParaRPr lang="en-US" sz="3000" dirty="0" smtClean="0">
              <a:latin typeface="Apple Casual"/>
              <a:cs typeface="Apple Casual"/>
            </a:endParaRPr>
          </a:p>
          <a:p>
            <a:r>
              <a:rPr lang="en-US" sz="3000" dirty="0" smtClean="0"/>
              <a:t> </a:t>
            </a:r>
            <a:endParaRPr lang="en-US" sz="30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smtClean="0">
              <a:latin typeface="Apple Casual"/>
              <a:cs typeface="Apple Casual"/>
            </a:endParaRPr>
          </a:p>
          <a:p>
            <a:endParaRPr lang="en-US" sz="2400" dirty="0">
              <a:latin typeface="Apple Casual"/>
              <a:cs typeface="Apple Casual"/>
            </a:endParaRPr>
          </a:p>
        </p:txBody>
      </p:sp>
      <p:sp>
        <p:nvSpPr>
          <p:cNvPr id="3" name="TextBox 2"/>
          <p:cNvSpPr txBox="1"/>
          <p:nvPr/>
        </p:nvSpPr>
        <p:spPr>
          <a:xfrm>
            <a:off x="1210831" y="1152003"/>
            <a:ext cx="6701641" cy="5109091"/>
          </a:xfrm>
          <a:prstGeom prst="rect">
            <a:avLst/>
          </a:prstGeom>
          <a:noFill/>
        </p:spPr>
        <p:txBody>
          <a:bodyPr wrap="square" rtlCol="0">
            <a:spAutoFit/>
          </a:bodyPr>
          <a:lstStyle/>
          <a:p>
            <a:endParaRPr lang="en-US" sz="2800" dirty="0" smtClean="0">
              <a:latin typeface="Apple Casual"/>
              <a:cs typeface="Apple Casual"/>
            </a:endParaRPr>
          </a:p>
          <a:p>
            <a:r>
              <a:rPr lang="en-US" sz="2800" dirty="0" smtClean="0">
                <a:latin typeface="Apple Casual"/>
                <a:cs typeface="Apple Casual"/>
              </a:rPr>
              <a:t>Role playing, is a method for exploring the issues involved in complex social situations.</a:t>
            </a:r>
          </a:p>
          <a:p>
            <a:r>
              <a:rPr lang="en-US" sz="2800" dirty="0" smtClean="0">
                <a:latin typeface="Apple Casual"/>
                <a:cs typeface="Apple Casual"/>
              </a:rPr>
              <a:t>The term "role" comes from the "rolled-up" script actors used to use over two thousand years ago in Ancient Greece. In time, the script became the part, and actors then were said to play the "role" of… (Othello or Hamlet)</a:t>
            </a:r>
          </a:p>
          <a:p>
            <a:r>
              <a:rPr lang="en-US" sz="2800" dirty="0" smtClean="0">
                <a:latin typeface="Apple Casual"/>
                <a:cs typeface="Apple Casual"/>
              </a:rPr>
              <a:t>  </a:t>
            </a:r>
          </a:p>
          <a:p>
            <a:endParaRPr lang="en-US" dirty="0"/>
          </a:p>
        </p:txBody>
      </p:sp>
      <p:sp>
        <p:nvSpPr>
          <p:cNvPr id="5" name="TextBox 4"/>
          <p:cNvSpPr txBox="1"/>
          <p:nvPr/>
        </p:nvSpPr>
        <p:spPr>
          <a:xfrm>
            <a:off x="1869966" y="321006"/>
            <a:ext cx="4814467" cy="830997"/>
          </a:xfrm>
          <a:prstGeom prst="rect">
            <a:avLst/>
          </a:prstGeom>
          <a:noFill/>
        </p:spPr>
        <p:txBody>
          <a:bodyPr wrap="square" rtlCol="0">
            <a:spAutoFit/>
          </a:bodyPr>
          <a:lstStyle/>
          <a:p>
            <a:pPr algn="ctr"/>
            <a:r>
              <a:rPr lang="en-US" sz="4800" dirty="0" smtClean="0">
                <a:solidFill>
                  <a:schemeClr val="bg1"/>
                </a:solidFill>
                <a:latin typeface="Apple Casual"/>
                <a:cs typeface="Apple Casual"/>
              </a:rPr>
              <a:t>Definition</a:t>
            </a:r>
            <a:endParaRPr lang="en-US" sz="4800" dirty="0">
              <a:solidFill>
                <a:schemeClr val="bg1"/>
              </a:solidFill>
              <a:latin typeface="Apple Casual"/>
              <a:cs typeface="Apple Casua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ectangle 4"/>
          <p:cNvSpPr/>
          <p:nvPr/>
        </p:nvSpPr>
        <p:spPr>
          <a:xfrm>
            <a:off x="962895" y="1361162"/>
            <a:ext cx="7396139" cy="3970318"/>
          </a:xfrm>
          <a:prstGeom prst="rect">
            <a:avLst/>
          </a:prstGeom>
        </p:spPr>
        <p:txBody>
          <a:bodyPr wrap="square">
            <a:spAutoFit/>
          </a:bodyPr>
          <a:lstStyle/>
          <a:p>
            <a:r>
              <a:rPr lang="en-US" sz="2800" dirty="0" smtClean="0">
                <a:latin typeface="Apple Casual"/>
                <a:ea typeface="Cambria"/>
                <a:cs typeface="Apple Casual"/>
              </a:rPr>
              <a:t>Role play shows </a:t>
            </a:r>
            <a:r>
              <a:rPr lang="en-US" sz="2800" dirty="0" smtClean="0">
                <a:latin typeface="Apple Casual"/>
                <a:cs typeface="Apple Casual"/>
              </a:rPr>
              <a:t>the </a:t>
            </a:r>
            <a:r>
              <a:rPr lang="en-US" sz="2800" dirty="0">
                <a:latin typeface="Apple Casual"/>
                <a:cs typeface="Apple Casual"/>
              </a:rPr>
              <a:t>divisions and differences between and within groups. Role-play in the classroom demonstrates effectively that different stakeholders use different information sources in order to address the problems, exploring alternatives, and seeking novel and creative solutions. </a:t>
            </a:r>
          </a:p>
          <a:p>
            <a:endParaRPr lang="en-US" sz="2800" dirty="0">
              <a:latin typeface="Apple Casual"/>
              <a:ea typeface="Cambria"/>
              <a:cs typeface="Apple Casu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800106" y="577918"/>
            <a:ext cx="7182142" cy="5693867"/>
          </a:xfrm>
          <a:prstGeom prst="rect">
            <a:avLst/>
          </a:prstGeom>
          <a:noFill/>
        </p:spPr>
        <p:txBody>
          <a:bodyPr wrap="square" rtlCol="0">
            <a:spAutoFit/>
          </a:bodyPr>
          <a:lstStyle/>
          <a:p>
            <a:r>
              <a:rPr lang="en-US" sz="2800" dirty="0" smtClean="0">
                <a:latin typeface="Apple Casual"/>
                <a:cs typeface="Apple Casual"/>
              </a:rPr>
              <a:t>Role Playing </a:t>
            </a:r>
            <a:r>
              <a:rPr lang="en-US" sz="2800" dirty="0">
                <a:latin typeface="Apple Casual"/>
                <a:cs typeface="Apple Casual"/>
              </a:rPr>
              <a:t>help students become more interested and involved, not only learning about the material, but learning also to integrate the what students already know</a:t>
            </a:r>
            <a:r>
              <a:rPr lang="en-US" sz="2800" dirty="0" smtClean="0">
                <a:latin typeface="Apple Casual"/>
                <a:cs typeface="Apple Casual"/>
              </a:rPr>
              <a:t>.</a:t>
            </a:r>
          </a:p>
          <a:p>
            <a:endParaRPr lang="en-US" sz="2800" dirty="0" smtClean="0">
              <a:latin typeface="Apple Casual"/>
              <a:cs typeface="Apple Casual"/>
            </a:endParaRPr>
          </a:p>
          <a:p>
            <a:r>
              <a:rPr lang="en-US" sz="2800" dirty="0">
                <a:latin typeface="Apple Casual"/>
                <a:cs typeface="Apple Casual"/>
              </a:rPr>
              <a:t>It is the best way to develop the skills of initiative, communication, problem solving, self-awareness, and working cooperatively in teams, and these will help these young people be prepared for dealing with the challenges of the Twenty-First Century. </a:t>
            </a:r>
          </a:p>
          <a:p>
            <a:r>
              <a:rPr lang="en-US" sz="2800" dirty="0" smtClean="0">
                <a:latin typeface="Apple Casual"/>
                <a:cs typeface="Apple Casual"/>
              </a:rPr>
              <a:t>   </a:t>
            </a:r>
            <a:endParaRPr lang="en-US" sz="2800" dirty="0">
              <a:latin typeface="Apple Casual"/>
              <a:cs typeface="Apple Casu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pple Casual"/>
                <a:ea typeface="Cambria"/>
                <a:cs typeface="Apple Casual"/>
              </a:rPr>
              <a:t>Problems with Role Playing</a:t>
            </a:r>
            <a:r>
              <a:rPr lang="en-US" dirty="0" smtClean="0">
                <a:latin typeface="Times New Roman"/>
                <a:ea typeface="Cambria"/>
                <a:cs typeface="Times New Roman"/>
              </a:rPr>
              <a:t/>
            </a:r>
            <a:br>
              <a:rPr lang="en-US" dirty="0" smtClean="0">
                <a:latin typeface="Times New Roman"/>
                <a:ea typeface="Cambria"/>
                <a:cs typeface="Times New Roman"/>
              </a:rPr>
            </a:br>
            <a:endParaRPr lang="en-US" dirty="0"/>
          </a:p>
        </p:txBody>
      </p:sp>
      <p:sp>
        <p:nvSpPr>
          <p:cNvPr id="3" name="Content Placeholder 2"/>
          <p:cNvSpPr>
            <a:spLocks noGrp="1"/>
          </p:cNvSpPr>
          <p:nvPr>
            <p:ph idx="1"/>
          </p:nvPr>
        </p:nvSpPr>
        <p:spPr>
          <a:xfrm>
            <a:off x="739775" y="1488142"/>
            <a:ext cx="7662864" cy="4549122"/>
          </a:xfrm>
        </p:spPr>
        <p:txBody>
          <a:bodyPr>
            <a:normAutofit fontScale="92500"/>
          </a:bodyPr>
          <a:lstStyle/>
          <a:p>
            <a:r>
              <a:rPr lang="en-US" sz="2800" dirty="0" smtClean="0">
                <a:solidFill>
                  <a:schemeClr val="tx1"/>
                </a:solidFill>
                <a:latin typeface="Apple Casual"/>
                <a:ea typeface="Cambria"/>
                <a:cs typeface="Apple Casual"/>
              </a:rPr>
              <a:t>The most common problem with role-playing is that the leader not appreciating its essential nature: It is an improvisational procedure, and it requires a feeling of relative safety. </a:t>
            </a:r>
          </a:p>
          <a:p>
            <a:r>
              <a:rPr lang="en-US" sz="2800" dirty="0" smtClean="0">
                <a:solidFill>
                  <a:schemeClr val="tx1"/>
                </a:solidFill>
                <a:latin typeface="Apple Casual"/>
                <a:ea typeface="Cambria"/>
                <a:cs typeface="Apple Casual"/>
              </a:rPr>
              <a:t>The teacher should engage the students in a "warm-up" process in which they get to know each other in a more trusting manner and become involved in the topic to be learned. This is so important like a surgeon knows how to prepare a patient for an operation. </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5140"/>
            <a:ext cx="8229600" cy="2424953"/>
          </a:xfrm>
        </p:spPr>
        <p:txBody>
          <a:bodyPr/>
          <a:lstStyle/>
          <a:p>
            <a:r>
              <a:rPr lang="en-US" dirty="0" smtClean="0">
                <a:latin typeface="Apple Casual"/>
                <a:ea typeface="Cambria"/>
                <a:cs typeface="Apple Casual"/>
              </a:rPr>
              <a:t>Problems with Role Playing </a:t>
            </a:r>
            <a:r>
              <a:rPr lang="en-US" dirty="0" smtClean="0">
                <a:latin typeface="Apple Casual"/>
                <a:cs typeface="Apple Casual"/>
              </a:rPr>
              <a:t>(Cont’d)</a:t>
            </a:r>
            <a:r>
              <a:rPr lang="en-US" dirty="0" smtClean="0">
                <a:latin typeface="Times New Roman"/>
                <a:ea typeface="Cambria"/>
                <a:cs typeface="Times New Roman"/>
              </a:rPr>
              <a:t/>
            </a:r>
            <a:br>
              <a:rPr lang="en-US" dirty="0" smtClean="0">
                <a:latin typeface="Times New Roman"/>
                <a:ea typeface="Cambria"/>
                <a:cs typeface="Times New Roman"/>
              </a:rPr>
            </a:br>
            <a:endParaRPr lang="en-US" dirty="0"/>
          </a:p>
        </p:txBody>
      </p:sp>
      <p:sp>
        <p:nvSpPr>
          <p:cNvPr id="3" name="Content Placeholder 2"/>
          <p:cNvSpPr>
            <a:spLocks noGrp="1"/>
          </p:cNvSpPr>
          <p:nvPr>
            <p:ph idx="1"/>
          </p:nvPr>
        </p:nvSpPr>
        <p:spPr/>
        <p:txBody>
          <a:bodyPr/>
          <a:lstStyle/>
          <a:p>
            <a:r>
              <a:rPr lang="en-US" sz="2800" dirty="0" smtClean="0">
                <a:solidFill>
                  <a:srgbClr val="000000"/>
                </a:solidFill>
                <a:latin typeface="Apple Casual"/>
                <a:ea typeface="Cambria"/>
                <a:cs typeface="Apple Casual"/>
              </a:rPr>
              <a:t>The tendency to assume that interpersonal skills are easier than technical skills, and in fact they are even more difficult--and so people tend to think they can engage in directing role playing before they've really achieved a level of competence</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3" Type="http://schemas.openxmlformats.org/officeDocument/2006/relationships/image" Target="../media/image3.jpeg"/><Relationship Id="rId1" Type="http://schemas.openxmlformats.org/officeDocument/2006/relationships/image" Target="../media/image1.jpeg"/></Relationships>
</file>

<file path=ppt/theme/theme1.xml><?xml version="1.0" encoding="utf-8"?>
<a:theme xmlns:a="http://schemas.openxmlformats.org/drawingml/2006/main" name="Genesis">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Genesis">
      <a:majorFont>
        <a:latin typeface="Calisto MT"/>
        <a:ea typeface=""/>
        <a:cs typeface=""/>
        <a:font script="Jpan" typeface="ＭＳ 明朝"/>
      </a:majorFont>
      <a:minorFont>
        <a:latin typeface="Calisto MT"/>
        <a:ea typeface=""/>
        <a:cs typeface=""/>
        <a:font script="Jpan" typeface="ＭＳ 明朝"/>
      </a:minorFont>
    </a:fontScheme>
    <a:fmtScheme name="Genesis">
      <a:fillStyleLst>
        <a:solidFill>
          <a:schemeClr val="phClr"/>
        </a:solidFill>
        <a:gradFill rotWithShape="1">
          <a:gsLst>
            <a:gs pos="0">
              <a:schemeClr val="phClr">
                <a:tint val="100000"/>
                <a:shade val="70000"/>
                <a:satMod val="100000"/>
                <a:greenMod val="110000"/>
              </a:schemeClr>
            </a:gs>
            <a:gs pos="75000">
              <a:schemeClr val="phClr">
                <a:tint val="40000"/>
                <a:satMod val="150000"/>
                <a:redMod val="100000"/>
                <a:blueMod val="100000"/>
              </a:schemeClr>
            </a:gs>
            <a:gs pos="100000">
              <a:schemeClr val="phClr">
                <a:tint val="60000"/>
                <a:satMod val="120000"/>
                <a:redMod val="100000"/>
                <a:blueMod val="100000"/>
              </a:schemeClr>
            </a:gs>
          </a:gsLst>
          <a:path path="circle">
            <a:fillToRect l="25000" t="25000" r="5000" b="5000"/>
          </a:path>
        </a:gradFill>
        <a:gradFill rotWithShape="1">
          <a:gsLst>
            <a:gs pos="0">
              <a:schemeClr val="phClr">
                <a:tint val="50000"/>
                <a:shade val="100000"/>
                <a:alpha val="100000"/>
                <a:satMod val="150000"/>
              </a:schemeClr>
            </a:gs>
            <a:gs pos="40000">
              <a:schemeClr val="phClr">
                <a:tint val="70000"/>
                <a:shade val="100000"/>
                <a:alpha val="100000"/>
                <a:satMod val="150000"/>
              </a:schemeClr>
            </a:gs>
            <a:gs pos="100000">
              <a:schemeClr val="phClr">
                <a:shade val="90000"/>
                <a:satMod val="110000"/>
              </a:schemeClr>
            </a:gs>
          </a:gsLst>
          <a:lin ang="5400000" scaled="0"/>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a:effectStyle>
        <a:effectStyle>
          <a:effectLst>
            <a:innerShdw blurRad="50800" dist="25400" dir="13500000">
              <a:srgbClr val="000000">
                <a:alpha val="75000"/>
              </a:srgbClr>
            </a:innerShdw>
            <a:reflection blurRad="101600" stA="40000" endPos="50000" dist="63500" dir="5400000" fadeDir="7200000" sy="-100000" kx="300000" rotWithShape="0"/>
          </a:effectLst>
          <a:scene3d>
            <a:camera prst="orthographicFront">
              <a:rot lat="0" lon="0" rev="0"/>
            </a:camera>
            <a:lightRig rig="chilly" dir="tr">
              <a:rot lat="0" lon="0" rev="1200000"/>
            </a:lightRig>
          </a:scene3d>
          <a:sp3d prstMaterial="plastic">
            <a:bevelT w="0" h="0"/>
          </a:sp3d>
        </a:effectStyle>
      </a:effectStyleLst>
      <a:bgFillStyleLst>
        <a:blipFill rotWithShape="1">
          <a:blip xmlns:r="http://schemas.openxmlformats.org/officeDocument/2006/relationships" r:embed="rId1"/>
          <a:stretch/>
        </a:blipFill>
        <a:blipFill rotWithShape="1">
          <a:blip xmlns:r="http://schemas.openxmlformats.org/officeDocument/2006/relationships" r:embed="rId2"/>
          <a:stretch/>
        </a:blipFill>
        <a:blipFill rotWithShape="1">
          <a:blip xmlns:r="http://schemas.openxmlformats.org/officeDocument/2006/relationships" r:embed="rId3"/>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Genesis.thmx</Template>
  <TotalTime>913</TotalTime>
  <Words>350</Words>
  <Application>Microsoft Macintosh PowerPoint</Application>
  <PresentationFormat>On-screen Show (4:3)</PresentationFormat>
  <Paragraphs>32</Paragraphs>
  <Slides>6</Slides>
  <Notes>0</Notes>
  <HiddenSlides>0</HiddenSlides>
  <MMClips>0</MMClips>
  <ScaleCrop>false</ScaleCrop>
  <HeadingPairs>
    <vt:vector size="4" baseType="variant">
      <vt:variant>
        <vt:lpstr>Design Template</vt:lpstr>
      </vt:variant>
      <vt:variant>
        <vt:i4>1</vt:i4>
      </vt:variant>
      <vt:variant>
        <vt:lpstr>Slide Titles</vt:lpstr>
      </vt:variant>
      <vt:variant>
        <vt:i4>6</vt:i4>
      </vt:variant>
    </vt:vector>
  </HeadingPairs>
  <TitlesOfParts>
    <vt:vector size="7" baseType="lpstr">
      <vt:lpstr>Genesis</vt:lpstr>
      <vt:lpstr>ROLE PLAYING</vt:lpstr>
      <vt:lpstr>Slide 2</vt:lpstr>
      <vt:lpstr>Slide 3</vt:lpstr>
      <vt:lpstr>Slide 4</vt:lpstr>
      <vt:lpstr>Problems with Role Playing </vt:lpstr>
      <vt:lpstr>Problems with Role Playing (Cont’d) </vt:lpstr>
    </vt:vector>
  </TitlesOfParts>
  <Company>SDP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PLAYING</dc:title>
  <dc:creator>Alicia Villa</dc:creator>
  <cp:lastModifiedBy>Alicia Villa</cp:lastModifiedBy>
  <cp:revision>8</cp:revision>
  <dcterms:created xsi:type="dcterms:W3CDTF">2010-10-19T00:20:37Z</dcterms:created>
  <dcterms:modified xsi:type="dcterms:W3CDTF">2010-10-19T00:22:21Z</dcterms:modified>
</cp:coreProperties>
</file>